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6" r:id="rId3"/>
    <p:sldMasterId id="214748369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9" r:id="rId6"/>
    <p:sldId id="323" r:id="rId7"/>
    <p:sldId id="322" r:id="rId8"/>
    <p:sldId id="324" r:id="rId9"/>
    <p:sldId id="325" r:id="rId10"/>
    <p:sldId id="326" r:id="rId11"/>
    <p:sldId id="274" r:id="rId1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  <a:srgbClr val="CCCCFF"/>
    <a:srgbClr val="B6C6CA"/>
    <a:srgbClr val="E4F7FE"/>
    <a:srgbClr val="EBEDED"/>
    <a:srgbClr val="FF0000"/>
    <a:srgbClr val="C8C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6" autoAdjust="0"/>
    <p:restoredTop sz="94719" autoAdjust="0"/>
  </p:normalViewPr>
  <p:slideViewPr>
    <p:cSldViewPr>
      <p:cViewPr>
        <p:scale>
          <a:sx n="81" d="100"/>
          <a:sy n="81" d="100"/>
        </p:scale>
        <p:origin x="-146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58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7F8051-AE24-42D4-897C-F3852041EDCD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C409A0F-364A-4091-A2A4-7F21E41363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018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DE9F5F-52F6-4BC4-969B-E561A62A5716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700FF0-7C66-47A4-AC50-6D510C2A7A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962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00FF0-7C66-47A4-AC50-6D510C2A7AC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682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00FF0-7C66-47A4-AC50-6D510C2A7AC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59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00FF0-7C66-47A4-AC50-6D510C2A7AC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59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00FF0-7C66-47A4-AC50-6D510C2A7AC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59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00FF0-7C66-47A4-AC50-6D510C2A7ACA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59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00FF0-7C66-47A4-AC50-6D510C2A7ACA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59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00FF0-7C66-47A4-AC50-6D510C2A7AC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59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700FF0-7C66-47A4-AC50-6D510C2A7ACA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27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3813" y="6535738"/>
            <a:ext cx="91932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878B-2DD8-40B4-988C-397044753225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C7595-81AD-41DB-AD93-432BAD0DCE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F5250-24DD-4D30-AFDD-1F976612A397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B5D6-87E0-426A-9863-904B5D58F3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69C6-20BA-4B0F-9885-A26AE62BC122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1CD8-9110-4F3A-8BEF-366260683E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7AE9B-AB04-4CEF-9A6B-A374E05EC278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A74F-6FD9-4231-81CC-E15D2F08F0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8103-73D3-47AC-AE4B-8E79C34F8049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1050-6C53-42DA-A97C-ECDD5AD5C9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CEE5-B226-42A9-BDE7-CA5B0BD36FB6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B9D5B-123D-424C-AF1F-FA0558636E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3CBF6-37B0-4B62-B66C-B54C1AB33ED2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C57A-119B-41B4-849A-82C5462EF1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E06C-9697-45B9-B589-BD28EDD31697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E407-1434-4605-B4A0-7DCF1A2E09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A4CB2-F3B5-4983-A4BE-3D70CC710FFF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5AE2A-118D-4407-8C1F-34CECFE03D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B14C-5C22-4B6E-A550-EEC2311B05F7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85AAE-3508-42AF-A17D-6D12725A7F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AD37-A92D-42EF-93EF-CADB0D25581D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95E7-DFA5-4B51-947A-86B7EC515E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84A63-720D-44DD-9216-455065F460A7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AB16-AC70-4363-A107-B07207D89C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B26BB-E809-4C5A-948F-A172AEFB7549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98F0-1FDA-49AB-A61F-B135A406DD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9DF5-433B-4690-9A88-39F7CA793567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AF852-4181-48A7-AF3B-CFF311058C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E7C51-0000-45ED-892F-9A26C497E658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63A4-5312-4886-A369-AB1F2CF709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0980-86E2-45CD-994E-4F8086D51136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8A010-A2E9-4F44-931D-C2E6ECBBF3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41293-E3C9-4304-B474-B1871AB0A9EF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EA512-E82F-4BF7-B25C-084E22DF36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EB7A-289A-4BD5-AF75-63EAEF11CE11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6AD43-A989-418F-BF4D-18E4DD0FFD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9267-0388-4CD0-BFF3-975B2AB67471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DA73-1FB7-432C-BAB0-34E8BC689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A5AF4-F3E1-4A3A-86B2-BF52A9F24A52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C209-2E05-4C25-BF68-0E941A0F21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20725-2C22-4558-8240-C6644638C454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EAB8-AD32-4D3E-A13B-DC1FA6EA77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99F0-807E-4D90-A6F2-9F33163313CA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43AC-3D78-4045-BD44-71381B3438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4698-3E71-497A-9D39-DA4B4700C2D6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E7B2-DA1F-4259-9920-0E6F0365BA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FA7E-094C-4608-AB5C-BC8ACEF41EA6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BA7C-71D5-4B94-9B8C-66710A003F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956DF-8797-43D2-8094-243FF0AA4D82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E428-E849-443D-890B-22D1741302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0E68-8B1A-473D-A69C-DD6D97AE808C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BB51-B658-4C2A-8307-E9EEB9CD0D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ADB3-07F2-4FE9-9C8B-AAD5B5A15652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C9E7B-39F2-4902-8D54-9E6B13AF94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B9E3-BF5D-4588-B195-336954B7F121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60E8C-AB27-426E-A4DE-BA4BE91612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3D433-18FF-4F6B-8907-CB58F267D396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769EB-27EC-4F55-9245-2E31C8060C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F613-1D02-4EFA-A53D-4D8841734AF0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16DB7-40C8-45E3-B419-E25A790124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B58F-140E-4AF7-B377-453C92135956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0B05-044E-4A39-A950-084F96DCF6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F56D-7336-4229-8364-666C71D9C614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646D-E778-4FC0-BC66-DCF13505BD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224D-E9CA-423A-8086-D88B4AD0C7BF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F519-ECA3-40BD-B239-F11F63B5B5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98F2-E20F-4DF2-AF96-C0A29976AFF4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6958E-592D-48D3-B035-5F105304C5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212B-8686-40E2-9E0F-4A19BF5A81B3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FB688-DD4B-423A-845C-5CD1E3B4AD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6AD0-680F-4430-9D68-EF1BC21E5513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180B4-96DD-4ACA-8BFD-6979F6828B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923DB-7007-4EF2-B50D-99F8B39532B7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B8173-D837-4A42-B092-7FA63B3131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9601-EC2E-4D7A-A135-9C31D126719F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091A6-7F4C-40A3-A0E0-21B5B5283E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D9885-D48C-433F-A44B-B8FC96894690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D90A7-B63E-4F99-AD21-EBB061D662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1EF3-6ACF-402B-BF6C-932771EB4F8D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1201-B76D-4CBF-B680-5C7053541E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EDD9A-3B90-43E5-9E65-9B73FC8C2C49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B09CF-9704-4D0B-839E-2979C8B00C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08D8E-275C-41CA-B4B4-95ED071F2913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D69A4-309D-4553-89D4-3B9AEC0D43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F4DF8-1E26-4BCD-88C9-9C3CAC2745E7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D4730-E027-46B2-81AC-BFEDC0FBE1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72EB-7F20-46D4-8563-4BE68E60105D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D909-062D-4248-8506-7C673F652D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D8CF5-32AF-41AF-AFD6-F4640B59D4C8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527D-F5D1-432C-86B6-2EB5726350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40000">
              <a:srgbClr val="E4F7FE"/>
            </a:gs>
            <a:gs pos="100000">
              <a:srgbClr val="C8CFD2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082358-D3F5-4448-A926-CA5BAC088822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E838DC-8749-4121-9BCE-0674CD5520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6988" y="-26988"/>
            <a:ext cx="26733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12700" y="835025"/>
            <a:ext cx="9169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17" r:id="rId8"/>
    <p:sldLayoutId id="2147483716" r:id="rId9"/>
    <p:sldLayoutId id="2147483715" r:id="rId10"/>
    <p:sldLayoutId id="2147483714" r:id="rId11"/>
    <p:sldLayoutId id="214748371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CCCCFF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433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4A1031-6993-400D-A54B-333636B72472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BE18D-B54F-4F6C-9A0D-1C4614A5B8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2" r:id="rId3"/>
    <p:sldLayoutId id="2147483731" r:id="rId4"/>
    <p:sldLayoutId id="2147483730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CCCCFF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66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A20FD5F2-F5E6-47A7-9359-7E37E64DBDF4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E9ECB89-1255-4C5B-90C2-21BA61F491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CCCCFF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389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9EDC1A2-C377-4CB9-9F8E-E043E3B672C9}" type="datetimeFigureOut">
              <a:rPr lang="de-DE"/>
              <a:pPr>
                <a:defRPr/>
              </a:pPr>
              <a:t>10.11.2014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12CBAD2-90B7-4217-9E4D-9A4EBCD19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48" r:id="rId9"/>
    <p:sldLayoutId id="2147483747" r:id="rId10"/>
    <p:sldLayoutId id="21474837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68761"/>
            <a:ext cx="9144000" cy="52495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b="1" dirty="0" smtClean="0">
                <a:solidFill>
                  <a:schemeClr val="tx2">
                    <a:lumMod val="25000"/>
                  </a:schemeClr>
                </a:solidFill>
              </a:rPr>
              <a:t>Qualitätsstandards bei Buchung und Einsatz von Sprach- und Integrationsmittlern</a:t>
            </a:r>
            <a:r>
              <a:rPr lang="de-DE" sz="32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de-DE" sz="32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de-DE" sz="3200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de-DE" sz="3200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de-DE" sz="3200" dirty="0">
                <a:solidFill>
                  <a:schemeClr val="tx2">
                    <a:lumMod val="25000"/>
                  </a:schemeClr>
                </a:solidFill>
              </a:rPr>
              <a:t>Josina Monteiro</a:t>
            </a:r>
            <a:br>
              <a:rPr lang="de-DE" sz="3200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de-DE" sz="32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de-DE" sz="32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de-DE" sz="3200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de-DE" sz="3200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de-DE" sz="32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de-DE" sz="32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de-DE" sz="32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de-DE" sz="3200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de-DE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6563" name="Textfeld 7"/>
          <p:cNvSpPr txBox="1">
            <a:spLocks noChangeArrowheads="1"/>
          </p:cNvSpPr>
          <p:nvPr/>
        </p:nvSpPr>
        <p:spPr bwMode="auto">
          <a:xfrm>
            <a:off x="0" y="6518275"/>
            <a:ext cx="9144000" cy="3667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de-DE">
                <a:solidFill>
                  <a:srgbClr val="4B7987"/>
                </a:solidFill>
                <a:latin typeface="Calibri" pitchFamily="34" charset="0"/>
              </a:rPr>
              <a:t>IBS gemeinnützige GmbH, ein Unternehmen der AWO Thüringen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39" y="4725144"/>
            <a:ext cx="2773363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31121"/>
            <a:ext cx="8928992" cy="5328592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1800" dirty="0" smtClean="0">
                <a:ea typeface="ＭＳ Ｐゴシック" pitchFamily="34" charset="-128"/>
              </a:rPr>
              <a:t>„SprInt steht für eine hochwertige, personenbezogene Dienstleistung, für ein Leistungsversprechen und für die Menschen, die mir ihrer Kompetenz und Motivation die Dienstleistung erbringen. Das bundesweite SprInt- Netzwerk macht diese Dienstleistung in professioneller Form verfügbar, wo sie gebraucht wird. </a:t>
            </a: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1800" b="1" dirty="0" smtClean="0">
                <a:ea typeface="ＭＳ Ｐゴシック" pitchFamily="34" charset="-128"/>
              </a:rPr>
              <a:t>Das Angebot ist an allen Standorten in gleichbleibend hoher Qualität vorhanden.“ </a:t>
            </a:r>
            <a:endParaRPr lang="de-DE" sz="1800" dirty="0" smtClean="0"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130000"/>
              </a:lnSpc>
              <a:buNone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</a:t>
            </a:r>
          </a:p>
          <a:p>
            <a:pPr marL="0" indent="0" algn="ctr" eaLnBrk="1" hangingPunct="1">
              <a:lnSpc>
                <a:spcPct val="130000"/>
              </a:lnSpc>
              <a:buFont typeface="Arial" charset="0"/>
              <a:buNone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Gewährleistung durch Verpflichtung auf gemeinsame Standards: </a:t>
            </a:r>
            <a:r>
              <a:rPr lang="de-DE" sz="1800" b="1" dirty="0" smtClean="0">
                <a:ea typeface="ＭＳ Ｐゴシック" pitchFamily="34" charset="-128"/>
                <a:sym typeface="Wingdings"/>
              </a:rPr>
              <a:t>„Selbstverpflichtungserklärung: Qualitätsstandards und –ziele der SprInt Vermittlungsservices“</a:t>
            </a:r>
            <a:endParaRPr lang="de-DE" sz="1800" b="1" dirty="0">
              <a:ea typeface="ＭＳ Ｐゴシック" pitchFamily="34" charset="-128"/>
            </a:endParaRPr>
          </a:p>
        </p:txBody>
      </p:sp>
      <p:pic>
        <p:nvPicPr>
          <p:cNvPr id="91139" name="Grafik 3" descr="C:\Dokumente und Einstellungen\refugio\Eigene Dateien\Refugio\ÖA\2012-2015\Logos_MaterialienÖA\Logos\LogosSprintthüringen\SprInt Thüringen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7672" y="5373216"/>
            <a:ext cx="20669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25545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de-DE" sz="1800" dirty="0" smtClean="0">
                <a:ea typeface="ＭＳ Ｐゴシック" pitchFamily="34" charset="-128"/>
                <a:cs typeface="Arial" pitchFamily="34" charset="0"/>
              </a:rPr>
              <a:t>Entwicklung einer Selbstverpflichtungserklärung im Oktober 2013 während Workshop Qualitätsmanagement  beschlossen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1800" dirty="0" smtClean="0">
                <a:ea typeface="ＭＳ Ｐゴシック" pitchFamily="34" charset="-128"/>
                <a:cs typeface="Arial" pitchFamily="34" charset="0"/>
                <a:sym typeface="Wingdings"/>
              </a:rPr>
              <a:t>Verabschiedung als verbindlicher Standard im Juni 2014, Organisatorischer Rahmen: </a:t>
            </a: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de-DE" sz="1800" b="1" dirty="0">
              <a:ea typeface="ＭＳ Ｐゴシック" pitchFamily="34" charset="-128"/>
              <a:cs typeface="Arial" pitchFamily="34" charset="0"/>
              <a:sym typeface="Wingdings"/>
            </a:endParaRP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1800" b="1" dirty="0" smtClean="0">
                <a:ea typeface="ＭＳ Ｐゴシック" pitchFamily="34" charset="-128"/>
                <a:cs typeface="Arial" pitchFamily="34" charset="0"/>
                <a:sym typeface="Wingdings"/>
              </a:rPr>
              <a:t> „</a:t>
            </a:r>
            <a:r>
              <a:rPr lang="de-DE" sz="1800" b="1" dirty="0">
                <a:ea typeface="ＭＳ Ｐゴシック" pitchFamily="34" charset="-128"/>
                <a:cs typeface="Arial" pitchFamily="34" charset="0"/>
                <a:sym typeface="Wingdings"/>
              </a:rPr>
              <a:t>Selbstverpflichtungserklärung: Qualitätsstandards und –ziele der SprInt </a:t>
            </a:r>
            <a:r>
              <a:rPr lang="de-DE" sz="1800" b="1" dirty="0" smtClean="0">
                <a:ea typeface="ＭＳ Ｐゴシック" pitchFamily="34" charset="-128"/>
                <a:cs typeface="Arial" pitchFamily="34" charset="0"/>
                <a:sym typeface="Wingdings"/>
              </a:rPr>
              <a:t>     Vermittlungsservices“ 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de-DE" sz="1600" dirty="0">
                <a:ea typeface="ＭＳ Ｐゴシック" pitchFamily="34" charset="-128"/>
                <a:cs typeface="Arial" pitchFamily="34" charset="0"/>
                <a:sym typeface="Wingdings"/>
              </a:rPr>
              <a:t>Leitfaden für die Durchführung von SprInt Einsätzen für die SprInt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de-DE" sz="1600" dirty="0">
                <a:ea typeface="ＭＳ Ｐゴシック" pitchFamily="34" charset="-128"/>
                <a:cs typeface="Arial" pitchFamily="34" charset="0"/>
                <a:sym typeface="Wingdings"/>
              </a:rPr>
              <a:t>Verpflichtungserklärung für Sprach- und Integrationsmittler und andere Mittler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de-DE" sz="1600" dirty="0">
                <a:ea typeface="ＭＳ Ｐゴシック" pitchFamily="34" charset="-128"/>
                <a:cs typeface="Arial" pitchFamily="34" charset="0"/>
                <a:sym typeface="Wingdings"/>
              </a:rPr>
              <a:t>Leitfaden für die Durchführung von SprInt Einsätzen für die Fachkraft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de-DE" sz="1600" dirty="0">
                <a:ea typeface="ＭＳ Ｐゴシック" pitchFamily="34" charset="-128"/>
                <a:cs typeface="Arial" pitchFamily="34" charset="0"/>
                <a:sym typeface="Wingdings"/>
              </a:rPr>
              <a:t>Konzept für Fortbildung, Supervision und Betreuung der beschäftigten Mittler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de-DE" sz="1600" dirty="0">
                <a:ea typeface="ＭＳ Ｐゴシック" pitchFamily="34" charset="-128"/>
                <a:cs typeface="Arial" pitchFamily="34" charset="0"/>
                <a:sym typeface="Wingdings"/>
              </a:rPr>
              <a:t>Qualitätsstandards für die Abläufe in SprInt Vermittlungszentralen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de-DE" sz="1600" dirty="0">
                <a:ea typeface="ＭＳ Ｐゴシック" pitchFamily="34" charset="-128"/>
                <a:cs typeface="Arial" pitchFamily="34" charset="0"/>
                <a:sym typeface="Wingdings"/>
              </a:rPr>
              <a:t>Liste der Eignungskriterien </a:t>
            </a:r>
            <a:r>
              <a:rPr lang="de-DE" sz="1600" dirty="0" smtClean="0">
                <a:ea typeface="ＭＳ Ｐゴシック" pitchFamily="34" charset="-128"/>
                <a:cs typeface="Arial" pitchFamily="34" charset="0"/>
                <a:sym typeface="Wingdings"/>
              </a:rPr>
              <a:t>f. </a:t>
            </a:r>
            <a:r>
              <a:rPr lang="de-DE" sz="1600" dirty="0">
                <a:ea typeface="ＭＳ Ｐゴシック" pitchFamily="34" charset="-128"/>
                <a:cs typeface="Arial" pitchFamily="34" charset="0"/>
                <a:sym typeface="Wingdings"/>
              </a:rPr>
              <a:t>den Einsatz in spezifischen Kundensegmenten</a:t>
            </a: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de-DE" sz="2000" dirty="0" smtClean="0">
              <a:ea typeface="ＭＳ Ｐゴシック" pitchFamily="34" charset="-128"/>
              <a:sym typeface="Wingdings"/>
            </a:endParaRP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de-DE" sz="2000" dirty="0">
              <a:ea typeface="ＭＳ Ｐゴシック" pitchFamily="34" charset="-128"/>
              <a:sym typeface="Wingdings"/>
            </a:endParaRP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de-DE" sz="2000" dirty="0" smtClean="0">
              <a:ea typeface="ＭＳ Ｐゴシック" pitchFamily="34" charset="-128"/>
              <a:sym typeface="Wingdings"/>
            </a:endParaRPr>
          </a:p>
          <a:p>
            <a:pPr eaLnBrk="1" hangingPunct="1">
              <a:lnSpc>
                <a:spcPct val="130000"/>
              </a:lnSpc>
              <a:defRPr/>
            </a:pPr>
            <a:endParaRPr lang="de-DE" sz="2400" dirty="0" smtClean="0">
              <a:latin typeface="Arial" charset="0"/>
              <a:ea typeface="ＭＳ Ｐゴシック" pitchFamily="34" charset="-128"/>
            </a:endParaRPr>
          </a:p>
          <a:p>
            <a:pPr marL="0" indent="0" eaLnBrk="1" hangingPunct="1">
              <a:lnSpc>
                <a:spcPct val="130000"/>
              </a:lnSpc>
              <a:buFont typeface="Arial" charset="0"/>
              <a:buNone/>
              <a:defRPr/>
            </a:pPr>
            <a:endParaRPr lang="de-DE" sz="2000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91139" name="Grafik 3" descr="C:\Dokumente und Einstellungen\refugio\Eigene Dateien\Refugio\ÖA\2012-2015\Logos_MaterialienÖA\Logos\LogosSprintthüringen\SprInt Thüringen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7718" y="5517232"/>
            <a:ext cx="1817246" cy="1048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39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0060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1800" b="1" dirty="0" smtClean="0">
                <a:ea typeface="ＭＳ Ｐゴシック" pitchFamily="34" charset="-128"/>
              </a:rPr>
              <a:t>SprInt Zertifikat als gemeinsamer Qualitätsstandard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1800" dirty="0" smtClean="0">
                <a:ea typeface="ＭＳ Ｐゴシック" pitchFamily="34" charset="-128"/>
              </a:rPr>
              <a:t>2000UE Theorie , integriertes Dolmetschtraining sowie die notwendige Bewältigung schriftlicher und mündlicher Prüfungen garantiert fundierte Ausbildung und gewährleistet professionelles Rollenverständnis des Mittler &amp; überprüftes Fach- und Methodenwissen</a:t>
            </a: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1800" b="1" dirty="0" smtClean="0">
                <a:ea typeface="ＭＳ Ｐゴシック" pitchFamily="34" charset="-128"/>
              </a:rPr>
              <a:t>Gemeinsames Dienstleistungsversprechen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1800" dirty="0" smtClean="0">
                <a:ea typeface="ＭＳ Ｐゴシック" pitchFamily="34" charset="-128"/>
              </a:rPr>
              <a:t>Kompetente Ansprechpartner, die schnell und einfach vermitteln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1800" dirty="0" smtClean="0">
                <a:ea typeface="ＭＳ Ｐゴシック" pitchFamily="34" charset="-128"/>
              </a:rPr>
              <a:t>Servicefunktion für anfragende Kunden bzgl. Beratung zu Sprache, Geschlecht und ggf. Finanzierungserfahrungen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1800" dirty="0" smtClean="0">
                <a:ea typeface="ＭＳ Ｐゴシック" pitchFamily="34" charset="-128"/>
              </a:rPr>
              <a:t>Von Anfrage über Einsatz bis Rechnungslegung: Garantierter, reibungsloser Ablauf</a:t>
            </a:r>
          </a:p>
          <a:p>
            <a:pPr marL="0" indent="0" algn="ctr" eaLnBrk="1" hangingPunct="1">
              <a:lnSpc>
                <a:spcPct val="130000"/>
              </a:lnSpc>
              <a:buNone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Konkretisiert durch: Leitfaden Fachkräfte und Standardabläufe</a:t>
            </a:r>
          </a:p>
          <a:p>
            <a:pPr marL="0" indent="0" algn="ctr" eaLnBrk="1" hangingPunct="1">
              <a:lnSpc>
                <a:spcPct val="130000"/>
              </a:lnSpc>
              <a:buNone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Vermittlungszentralen </a:t>
            </a:r>
            <a:endParaRPr lang="de-DE" sz="18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de-DE" sz="2000" b="1" dirty="0">
              <a:latin typeface="+mj-lt"/>
              <a:ea typeface="ＭＳ Ｐゴシック" pitchFamily="34" charset="-128"/>
            </a:endParaRP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2000" b="1" dirty="0" smtClean="0">
                <a:latin typeface="+mj-lt"/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130000"/>
              </a:lnSpc>
              <a:defRPr/>
            </a:pPr>
            <a:endParaRPr lang="de-DE" sz="2400" dirty="0" smtClean="0">
              <a:latin typeface="Arial" charset="0"/>
              <a:ea typeface="ＭＳ Ｐゴシック" pitchFamily="34" charset="-128"/>
            </a:endParaRPr>
          </a:p>
          <a:p>
            <a:pPr marL="0" indent="0" eaLnBrk="1" hangingPunct="1">
              <a:lnSpc>
                <a:spcPct val="130000"/>
              </a:lnSpc>
              <a:buFont typeface="Arial" charset="0"/>
              <a:buNone/>
              <a:defRPr/>
            </a:pPr>
            <a:endParaRPr lang="de-DE" sz="2000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91139" name="Grafik 3" descr="C:\Dokumente und Einstellungen\refugio\Eigene Dateien\Refugio\ÖA\2012-2015\Logos_MaterialienÖA\Logos\LogosSprintthüringen\SprInt Thüringen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5553549"/>
            <a:ext cx="1754285" cy="101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71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0060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1800" b="1" dirty="0" smtClean="0">
                <a:ea typeface="ＭＳ Ｐゴシック" pitchFamily="34" charset="-128"/>
                <a:sym typeface="Wingdings"/>
              </a:rPr>
              <a:t>Vereinbarungen zur Qualitätssicherung </a:t>
            </a: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sollen dauerhaft gleichbleibend hohe Qualität der SprInt Dienstleistung gewährleisten: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Verpflichtung aller eingesetzten Mittler auf gemeinsame Standards, durch Unterzeichnung der Verpflichtungserklärung für SprInt sowie Verschwiegenheitsklausel in Arbeits- oder Honorarverträgen</a:t>
            </a:r>
            <a:endParaRPr lang="de-DE" sz="1800" dirty="0">
              <a:ea typeface="ＭＳ Ｐゴシック" pitchFamily="34" charset="-128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de-DE" sz="1800" dirty="0">
                <a:ea typeface="ＭＳ Ｐゴシック" pitchFamily="34" charset="-128"/>
              </a:rPr>
              <a:t>Regelmäßige Betreuungs-, Supervisions- und </a:t>
            </a:r>
            <a:r>
              <a:rPr lang="de-DE" sz="1800" dirty="0" smtClean="0">
                <a:ea typeface="ＭＳ Ｐゴシック" pitchFamily="34" charset="-128"/>
              </a:rPr>
              <a:t>Fortbildungsangebote (Fortbildungskonzept)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de-DE" sz="1800" dirty="0" smtClean="0">
                <a:ea typeface="ＭＳ Ｐゴシック" pitchFamily="34" charset="-128"/>
              </a:rPr>
              <a:t>Regelmäßige </a:t>
            </a:r>
            <a:r>
              <a:rPr lang="de-DE" sz="1800" dirty="0">
                <a:ea typeface="ＭＳ Ｐゴシック" pitchFamily="34" charset="-128"/>
              </a:rPr>
              <a:t>Durchführung  und Auswertung von Kundenzufriedenheitsbefragungen</a:t>
            </a: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de-DE" sz="2000" b="1" dirty="0">
              <a:latin typeface="+mj-lt"/>
              <a:ea typeface="ＭＳ Ｐゴシック" pitchFamily="34" charset="-128"/>
            </a:endParaRP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2000" b="1" dirty="0" smtClean="0">
                <a:latin typeface="+mj-lt"/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130000"/>
              </a:lnSpc>
              <a:defRPr/>
            </a:pPr>
            <a:endParaRPr lang="de-DE" sz="2400" dirty="0" smtClean="0">
              <a:latin typeface="Arial" charset="0"/>
              <a:ea typeface="ＭＳ Ｐゴシック" pitchFamily="34" charset="-128"/>
            </a:endParaRPr>
          </a:p>
          <a:p>
            <a:pPr marL="0" indent="0" eaLnBrk="1" hangingPunct="1">
              <a:lnSpc>
                <a:spcPct val="130000"/>
              </a:lnSpc>
              <a:buFont typeface="Arial" charset="0"/>
              <a:buNone/>
              <a:defRPr/>
            </a:pPr>
            <a:endParaRPr lang="de-DE" sz="2000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91139" name="Grafik 3" descr="C:\Dokumente und Einstellungen\refugio\Eigene Dateien\Refugio\ÖA\2012-2015\Logos_MaterialienÖA\Logos\LogosSprintthüringen\SprInt Thüringen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7672" y="5373216"/>
            <a:ext cx="20669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92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0060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de-DE" sz="1800" b="1" dirty="0" smtClean="0">
              <a:ea typeface="ＭＳ Ｐゴシック" pitchFamily="34" charset="-128"/>
              <a:sym typeface="Wingdings"/>
            </a:endParaRP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1800" b="1" dirty="0" smtClean="0">
                <a:ea typeface="ＭＳ Ｐゴシック" pitchFamily="34" charset="-128"/>
                <a:sym typeface="Wingdings"/>
              </a:rPr>
              <a:t>Qualitätssicherung beim Einsatz anderer Mittler</a:t>
            </a:r>
          </a:p>
          <a:p>
            <a:pPr marL="0" lvl="1" indent="0" eaLnBrk="1" hangingPunct="1">
              <a:lnSpc>
                <a:spcPct val="130000"/>
              </a:lnSpc>
              <a:buNone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Fluktuation der zertifizierten SprInt, veränderte Migrationsbewegungen und  Kundenwünsche, Standorte mit vorgeschulten Mittlern: Entwicklung eines Kompetenzfeststellungsverfahren (KV)</a:t>
            </a:r>
          </a:p>
          <a:p>
            <a:pPr marL="342900" lvl="1" indent="-342900" eaLnBrk="1" hangingPunct="1">
              <a:lnSpc>
                <a:spcPct val="130000"/>
              </a:lnSpc>
              <a:buFont typeface="Arial" charset="0"/>
              <a:buChar char="•"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KV ist verpflichtend für alle Mittler ohne Zertifikat</a:t>
            </a:r>
          </a:p>
          <a:p>
            <a:pPr marL="342900" lvl="1" indent="-342900" eaLnBrk="1" hangingPunct="1">
              <a:lnSpc>
                <a:spcPct val="130000"/>
              </a:lnSpc>
              <a:buFont typeface="Arial" charset="0"/>
              <a:buChar char="•"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Ergebnis  ist Grundlage für Anpassungs- und Nachqualifizierung bzw. die sofortige Vermittlung in spezifischen  Bereichen, </a:t>
            </a:r>
            <a:r>
              <a:rPr lang="de-DE" sz="1800" b="1" dirty="0" smtClean="0">
                <a:ea typeface="ＭＳ Ｐゴシック" pitchFamily="34" charset="-128"/>
                <a:sym typeface="Wingdings"/>
              </a:rPr>
              <a:t>Grundsätzlich gilt : Vermittlung </a:t>
            </a:r>
            <a:r>
              <a:rPr lang="de-DE" sz="1800" b="1" dirty="0">
                <a:ea typeface="ＭＳ Ｐゴシック" pitchFamily="34" charset="-128"/>
                <a:sym typeface="Wingdings"/>
              </a:rPr>
              <a:t>erfolgt nur in </a:t>
            </a:r>
            <a:r>
              <a:rPr lang="de-DE" sz="1800" b="1" dirty="0" smtClean="0">
                <a:ea typeface="ＭＳ Ｐゴシック" pitchFamily="34" charset="-128"/>
                <a:sym typeface="Wingdings"/>
              </a:rPr>
              <a:t>Bereichen, </a:t>
            </a:r>
            <a:r>
              <a:rPr lang="de-DE" sz="1800" b="1" dirty="0">
                <a:ea typeface="ＭＳ Ｐゴシック" pitchFamily="34" charset="-128"/>
                <a:sym typeface="Wingdings"/>
              </a:rPr>
              <a:t>in denen Kompetenzen festgestellt </a:t>
            </a:r>
            <a:r>
              <a:rPr lang="de-DE" sz="1800" b="1" dirty="0" smtClean="0">
                <a:ea typeface="ＭＳ Ｐゴシック" pitchFamily="34" charset="-128"/>
                <a:sym typeface="Wingdings"/>
              </a:rPr>
              <a:t>wurden (Referenzniveau: SprInt Zertifikat)</a:t>
            </a:r>
            <a:endParaRPr lang="de-DE" sz="1800" b="1" dirty="0">
              <a:ea typeface="ＭＳ Ｐゴシック" pitchFamily="34" charset="-128"/>
              <a:sym typeface="Wingdings"/>
            </a:endParaRPr>
          </a:p>
          <a:p>
            <a:pPr marL="342900" lvl="1" indent="-342900" eaLnBrk="1" hangingPunct="1">
              <a:lnSpc>
                <a:spcPct val="130000"/>
              </a:lnSpc>
              <a:buFont typeface="Arial" charset="0"/>
              <a:buChar char="•"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Erprobung  KV aktuell am Standort Essen</a:t>
            </a:r>
          </a:p>
          <a:p>
            <a:pPr marL="457200" lvl="1" indent="0" eaLnBrk="1" hangingPunct="1">
              <a:lnSpc>
                <a:spcPct val="130000"/>
              </a:lnSpc>
              <a:buNone/>
              <a:defRPr/>
            </a:pPr>
            <a:endParaRPr lang="de-DE" sz="1600" dirty="0">
              <a:latin typeface="+mj-lt"/>
              <a:ea typeface="ＭＳ Ｐゴシック" pitchFamily="34" charset="-128"/>
            </a:endParaRPr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de-DE" sz="2000" b="1" dirty="0" smtClean="0">
                <a:latin typeface="+mj-lt"/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130000"/>
              </a:lnSpc>
              <a:defRPr/>
            </a:pPr>
            <a:endParaRPr lang="de-DE" sz="2400" dirty="0" smtClean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91139" name="Grafik 3" descr="C:\Dokumente und Einstellungen\refugio\Eigene Dateien\Refugio\ÖA\2012-2015\Logos_MaterialienÖA\Logos\LogosSprintthüringen\SprInt Thüringen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8" y="5636617"/>
            <a:ext cx="1610269" cy="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25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00600"/>
          </a:xfrm>
        </p:spPr>
        <p:txBody>
          <a:bodyPr/>
          <a:lstStyle/>
          <a:p>
            <a:pPr marL="0" lvl="1" indent="0" algn="ctr" eaLnBrk="1" hangingPunct="1">
              <a:lnSpc>
                <a:spcPct val="130000"/>
              </a:lnSpc>
              <a:buNone/>
              <a:defRPr/>
            </a:pPr>
            <a:r>
              <a:rPr lang="de-DE" sz="1800" dirty="0">
                <a:ea typeface="ＭＳ Ｐゴシック" pitchFamily="34" charset="-128"/>
                <a:sym typeface="Wingdings"/>
              </a:rPr>
              <a:t></a:t>
            </a:r>
          </a:p>
          <a:p>
            <a:pPr marL="285750" lvl="1" eaLnBrk="1" hangingPunct="1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de-DE" sz="1800" dirty="0">
                <a:ea typeface="ＭＳ Ｐゴシック" pitchFamily="34" charset="-128"/>
                <a:sym typeface="Wingdings"/>
              </a:rPr>
              <a:t>KV ermöglicht Standorten flexibel auf Kundebedürfnisse zu reagieren</a:t>
            </a:r>
          </a:p>
          <a:p>
            <a:pPr marL="285750" lvl="1" eaLnBrk="1" hangingPunct="1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de-DE" sz="1800" dirty="0">
                <a:ea typeface="ＭＳ Ｐゴシック" pitchFamily="34" charset="-128"/>
                <a:sym typeface="Wingdings"/>
              </a:rPr>
              <a:t>Für andere Mittler wird Anschlussfähigkeit an SprInt Niveau </a:t>
            </a:r>
            <a:r>
              <a:rPr lang="de-DE" sz="1800" dirty="0" smtClean="0">
                <a:ea typeface="ＭＳ Ｐゴシック" pitchFamily="34" charset="-128"/>
                <a:sym typeface="Wingdings"/>
              </a:rPr>
              <a:t>gewährleistet</a:t>
            </a:r>
          </a:p>
          <a:p>
            <a:pPr marL="285750" lvl="1" eaLnBrk="1" hangingPunct="1">
              <a:lnSpc>
                <a:spcPct val="130000"/>
              </a:lnSpc>
              <a:buFont typeface="Arial" pitchFamily="34" charset="0"/>
              <a:buChar char="•"/>
              <a:defRPr/>
            </a:pPr>
            <a:endParaRPr lang="de-DE" sz="1800" dirty="0">
              <a:ea typeface="ＭＳ Ｐゴシック" pitchFamily="34" charset="-128"/>
              <a:sym typeface="Wingdings"/>
            </a:endParaRPr>
          </a:p>
          <a:p>
            <a:pPr marL="285750" lvl="1" eaLnBrk="1" hangingPunct="1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de-DE" sz="1800" dirty="0" smtClean="0">
                <a:ea typeface="ＭＳ Ｐゴシック" pitchFamily="34" charset="-128"/>
              </a:rPr>
              <a:t>umfassende Informationen zum Berufsprofil, den Aufgaben und Qualitätsstandards</a:t>
            </a:r>
          </a:p>
          <a:p>
            <a:pPr marL="285750" lvl="1" eaLnBrk="1" hangingPunct="1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de-DE" sz="1800" dirty="0" smtClean="0">
                <a:ea typeface="ＭＳ Ｐゴシック" pitchFamily="34" charset="-128"/>
              </a:rPr>
              <a:t>Jährliche Mindestzahl an Fortbildungen </a:t>
            </a:r>
            <a:r>
              <a:rPr lang="de-DE" sz="1800" dirty="0" smtClean="0">
                <a:ea typeface="ＭＳ Ｐゴシック" pitchFamily="34" charset="-128"/>
                <a:sym typeface="Wingdings"/>
              </a:rPr>
              <a:t> </a:t>
            </a:r>
          </a:p>
          <a:p>
            <a:pPr marL="285750" lvl="1" eaLnBrk="1" hangingPunct="1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de-DE" sz="1800" dirty="0" smtClean="0">
                <a:ea typeface="ＭＳ Ｐゴシック" pitchFamily="34" charset="-128"/>
                <a:sym typeface="Wingdings"/>
              </a:rPr>
              <a:t>Entwicklung von Anpassungsqualifizierungen, die andere Mittler das Kompetenzprofil des zertifizierten SprInt erreichen lassen</a:t>
            </a:r>
            <a:endParaRPr lang="de-DE" sz="18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30000"/>
              </a:lnSpc>
              <a:defRPr/>
            </a:pPr>
            <a:endParaRPr lang="de-DE" sz="2400" dirty="0" smtClean="0">
              <a:latin typeface="Arial" charset="0"/>
              <a:ea typeface="ＭＳ Ｐゴシック" pitchFamily="34" charset="-128"/>
            </a:endParaRPr>
          </a:p>
          <a:p>
            <a:pPr marL="0" indent="0" eaLnBrk="1" hangingPunct="1">
              <a:lnSpc>
                <a:spcPct val="130000"/>
              </a:lnSpc>
              <a:buFont typeface="Arial" charset="0"/>
              <a:buNone/>
              <a:defRPr/>
            </a:pPr>
            <a:endParaRPr lang="de-DE" sz="2000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91139" name="Grafik 3" descr="C:\Dokumente und Einstellungen\refugio\Eigene Dateien\Refugio\ÖA\2012-2015\Logos_MaterialienÖA\Logos\LogosSprintthüringen\SprInt Thüringen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7672" y="5373216"/>
            <a:ext cx="20669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42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el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7272089" cy="4392488"/>
          </a:xfrm>
        </p:spPr>
        <p:txBody>
          <a:bodyPr/>
          <a:lstStyle/>
          <a:p>
            <a:r>
              <a:rPr lang="de-DE" sz="3200" dirty="0" smtClean="0">
                <a:solidFill>
                  <a:srgbClr val="000066"/>
                </a:solidFill>
              </a:rPr>
              <a:t>Vielen Dank für Ihre Aufmerksamkeit</a:t>
            </a:r>
            <a:br>
              <a:rPr lang="de-DE" sz="3200" dirty="0" smtClean="0">
                <a:solidFill>
                  <a:srgbClr val="000066"/>
                </a:solidFill>
              </a:rPr>
            </a:br>
            <a:r>
              <a:rPr lang="de-DE" sz="3200" dirty="0" smtClean="0">
                <a:solidFill>
                  <a:srgbClr val="000066"/>
                </a:solidFill>
              </a:rPr>
              <a:t>- </a:t>
            </a:r>
            <a:br>
              <a:rPr lang="de-DE" sz="3200" dirty="0" smtClean="0">
                <a:solidFill>
                  <a:srgbClr val="000066"/>
                </a:solidFill>
              </a:rPr>
            </a:br>
            <a:r>
              <a:rPr lang="de-DE" sz="3200" dirty="0" smtClean="0">
                <a:solidFill>
                  <a:srgbClr val="000066"/>
                </a:solidFill>
              </a:rPr>
              <a:t>Rückfragen?</a:t>
            </a:r>
            <a:br>
              <a:rPr lang="de-DE" sz="3200" dirty="0" smtClean="0">
                <a:solidFill>
                  <a:srgbClr val="000066"/>
                </a:solidFill>
              </a:rPr>
            </a:br>
            <a:r>
              <a:rPr lang="de-DE" sz="3200" dirty="0" smtClean="0">
                <a:solidFill>
                  <a:srgbClr val="000066"/>
                </a:solidFill>
              </a:rPr>
              <a:t/>
            </a:r>
            <a:br>
              <a:rPr lang="de-DE" sz="3200" dirty="0" smtClean="0">
                <a:solidFill>
                  <a:srgbClr val="000066"/>
                </a:solidFill>
              </a:rPr>
            </a:br>
            <a:endParaRPr lang="de-DE" sz="20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S">
  <a:themeElements>
    <a:clrScheme name="Benutzerdefiniert 2">
      <a:dk1>
        <a:srgbClr val="4B7B8A"/>
      </a:dk1>
      <a:lt1>
        <a:sysClr val="window" lastClr="FFFFFF"/>
      </a:lt1>
      <a:dk2>
        <a:srgbClr val="D8E5EA"/>
      </a:dk2>
      <a:lt2>
        <a:srgbClr val="C5D9DF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Bildschirmpräsentation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IBS</vt:lpstr>
      <vt:lpstr>Benutzerdefiniertes Design</vt:lpstr>
      <vt:lpstr>1_Benutzerdefiniertes Design</vt:lpstr>
      <vt:lpstr>2_Benutzerdefiniertes Design</vt:lpstr>
      <vt:lpstr>Qualitätsstandards bei Buchung und Einsatz von Sprach- und Integrationsmittlern  Josina Monteiro  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 -  Rückfragen?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IBS-Migrationsprojekte</dc:title>
  <dc:creator>Roswora, Annett</dc:creator>
  <cp:lastModifiedBy>Transferzentrum</cp:lastModifiedBy>
  <cp:revision>212</cp:revision>
  <cp:lastPrinted>2014-10-08T15:05:12Z</cp:lastPrinted>
  <dcterms:created xsi:type="dcterms:W3CDTF">2013-02-23T16:46:21Z</dcterms:created>
  <dcterms:modified xsi:type="dcterms:W3CDTF">2014-11-10T08:40:28Z</dcterms:modified>
</cp:coreProperties>
</file>